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58" r:id="rId4"/>
    <p:sldId id="259" r:id="rId5"/>
    <p:sldId id="263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E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C1C87D-CAAC-4DB6-A9E1-4127B18071E9}" v="1" dt="2025-09-01T22:11:58.7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42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omi Miller" userId="c23833a07de80dd5" providerId="LiveId" clId="{9F70C182-E42C-4157-87CB-9883EECF30FF}"/>
    <pc:docChg chg="custSel modSld">
      <pc:chgData name="Naomi Miller" userId="c23833a07de80dd5" providerId="LiveId" clId="{9F70C182-E42C-4157-87CB-9883EECF30FF}" dt="2025-09-01T22:13:14.233" v="200" actId="20577"/>
      <pc:docMkLst>
        <pc:docMk/>
      </pc:docMkLst>
      <pc:sldChg chg="addSp delSp modSp mod">
        <pc:chgData name="Naomi Miller" userId="c23833a07de80dd5" providerId="LiveId" clId="{9F70C182-E42C-4157-87CB-9883EECF30FF}" dt="2025-09-01T22:13:14.233" v="200" actId="20577"/>
        <pc:sldMkLst>
          <pc:docMk/>
          <pc:sldMk cId="2346901768" sldId="264"/>
        </pc:sldMkLst>
        <pc:spChg chg="mod">
          <ac:chgData name="Naomi Miller" userId="c23833a07de80dd5" providerId="LiveId" clId="{9F70C182-E42C-4157-87CB-9883EECF30FF}" dt="2025-09-01T22:13:14.233" v="200" actId="20577"/>
          <ac:spMkLst>
            <pc:docMk/>
            <pc:sldMk cId="2346901768" sldId="264"/>
            <ac:spMk id="2" creationId="{A052A313-D018-8535-92A0-964DDAADE275}"/>
          </ac:spMkLst>
        </pc:spChg>
        <pc:spChg chg="del mod">
          <ac:chgData name="Naomi Miller" userId="c23833a07de80dd5" providerId="LiveId" clId="{9F70C182-E42C-4157-87CB-9883EECF30FF}" dt="2025-09-01T22:07:35.380" v="7" actId="478"/>
          <ac:spMkLst>
            <pc:docMk/>
            <pc:sldMk cId="2346901768" sldId="264"/>
            <ac:spMk id="4" creationId="{B804FBCD-372D-204F-C14B-06FD4BA67320}"/>
          </ac:spMkLst>
        </pc:spChg>
        <pc:spChg chg="del">
          <ac:chgData name="Naomi Miller" userId="c23833a07de80dd5" providerId="LiveId" clId="{9F70C182-E42C-4157-87CB-9883EECF30FF}" dt="2025-09-01T22:07:32.122" v="5" actId="478"/>
          <ac:spMkLst>
            <pc:docMk/>
            <pc:sldMk cId="2346901768" sldId="264"/>
            <ac:spMk id="11" creationId="{29CE93A3-2276-B8B9-F035-F99FDD4217C1}"/>
          </ac:spMkLst>
        </pc:spChg>
        <pc:spChg chg="del mod">
          <ac:chgData name="Naomi Miller" userId="c23833a07de80dd5" providerId="LiveId" clId="{9F70C182-E42C-4157-87CB-9883EECF30FF}" dt="2025-09-01T22:08:25.316" v="17" actId="478"/>
          <ac:spMkLst>
            <pc:docMk/>
            <pc:sldMk cId="2346901768" sldId="264"/>
            <ac:spMk id="12" creationId="{33D4FE90-F47E-2FD0-6DF0-C9AA0A74A661}"/>
          </ac:spMkLst>
        </pc:spChg>
        <pc:picChg chg="del">
          <ac:chgData name="Naomi Miller" userId="c23833a07de80dd5" providerId="LiveId" clId="{9F70C182-E42C-4157-87CB-9883EECF30FF}" dt="2025-09-01T22:07:41.212" v="8" actId="478"/>
          <ac:picMkLst>
            <pc:docMk/>
            <pc:sldMk cId="2346901768" sldId="264"/>
            <ac:picMk id="6" creationId="{44996D71-8C58-8388-3508-57E53FC2FA59}"/>
          </ac:picMkLst>
        </pc:picChg>
        <pc:picChg chg="del">
          <ac:chgData name="Naomi Miller" userId="c23833a07de80dd5" providerId="LiveId" clId="{9F70C182-E42C-4157-87CB-9883EECF30FF}" dt="2025-09-01T22:07:27.942" v="2" actId="478"/>
          <ac:picMkLst>
            <pc:docMk/>
            <pc:sldMk cId="2346901768" sldId="264"/>
            <ac:picMk id="7" creationId="{00B1ED7B-CB77-9A01-3FC4-95CB47D7FF86}"/>
          </ac:picMkLst>
        </pc:picChg>
        <pc:picChg chg="del">
          <ac:chgData name="Naomi Miller" userId="c23833a07de80dd5" providerId="LiveId" clId="{9F70C182-E42C-4157-87CB-9883EECF30FF}" dt="2025-09-01T22:07:45.059" v="10" actId="478"/>
          <ac:picMkLst>
            <pc:docMk/>
            <pc:sldMk cId="2346901768" sldId="264"/>
            <ac:picMk id="13" creationId="{B9D881D8-CFC2-A1F8-3967-CA57B7190481}"/>
          </ac:picMkLst>
        </pc:picChg>
        <pc:picChg chg="add mod ord modCrop">
          <ac:chgData name="Naomi Miller" userId="c23833a07de80dd5" providerId="LiveId" clId="{9F70C182-E42C-4157-87CB-9883EECF30FF}" dt="2025-09-01T22:10:57.440" v="120" actId="1038"/>
          <ac:picMkLst>
            <pc:docMk/>
            <pc:sldMk cId="2346901768" sldId="264"/>
            <ac:picMk id="16" creationId="{84FE7472-3CCD-44F3-F410-A26DA39951A3}"/>
          </ac:picMkLst>
        </pc:picChg>
        <pc:cxnChg chg="del">
          <ac:chgData name="Naomi Miller" userId="c23833a07de80dd5" providerId="LiveId" clId="{9F70C182-E42C-4157-87CB-9883EECF30FF}" dt="2025-09-01T22:08:08.168" v="14" actId="478"/>
          <ac:cxnSpMkLst>
            <pc:docMk/>
            <pc:sldMk cId="2346901768" sldId="264"/>
            <ac:cxnSpMk id="8" creationId="{40D2C969-3628-14ED-786F-DA400EE3E323}"/>
          </ac:cxnSpMkLst>
        </pc:cxnChg>
        <pc:cxnChg chg="del">
          <ac:chgData name="Naomi Miller" userId="c23833a07de80dd5" providerId="LiveId" clId="{9F70C182-E42C-4157-87CB-9883EECF30FF}" dt="2025-09-01T22:08:01.047" v="12" actId="478"/>
          <ac:cxnSpMkLst>
            <pc:docMk/>
            <pc:sldMk cId="2346901768" sldId="264"/>
            <ac:cxnSpMk id="9" creationId="{31EB8F53-DEF8-9265-390B-B4A6EE6BAFE0}"/>
          </ac:cxnSpMkLst>
        </pc:cxnChg>
        <pc:cxnChg chg="del mod">
          <ac:chgData name="Naomi Miller" userId="c23833a07de80dd5" providerId="LiveId" clId="{9F70C182-E42C-4157-87CB-9883EECF30FF}" dt="2025-09-01T22:07:30.749" v="4" actId="478"/>
          <ac:cxnSpMkLst>
            <pc:docMk/>
            <pc:sldMk cId="2346901768" sldId="264"/>
            <ac:cxnSpMk id="15" creationId="{AACF2883-9945-0CDF-740A-C719F0540035}"/>
          </ac:cxnSpMkLst>
        </pc:cxnChg>
        <pc:cxnChg chg="del">
          <ac:chgData name="Naomi Miller" userId="c23833a07de80dd5" providerId="LiveId" clId="{9F70C182-E42C-4157-87CB-9883EECF30FF}" dt="2025-09-01T22:07:42.891" v="9" actId="478"/>
          <ac:cxnSpMkLst>
            <pc:docMk/>
            <pc:sldMk cId="2346901768" sldId="264"/>
            <ac:cxnSpMk id="17" creationId="{2B8D423F-ADE8-90A3-FB41-3FC243245828}"/>
          </ac:cxnSpMkLst>
        </pc:cxnChg>
        <pc:cxnChg chg="del">
          <ac:chgData name="Naomi Miller" userId="c23833a07de80dd5" providerId="LiveId" clId="{9F70C182-E42C-4157-87CB-9883EECF30FF}" dt="2025-09-01T22:08:10.347" v="15" actId="478"/>
          <ac:cxnSpMkLst>
            <pc:docMk/>
            <pc:sldMk cId="2346901768" sldId="264"/>
            <ac:cxnSpMk id="19" creationId="{C54E5679-7DF3-1C85-BDC3-0DDF20E3CA28}"/>
          </ac:cxnSpMkLst>
        </pc:cxnChg>
        <pc:cxnChg chg="del">
          <ac:chgData name="Naomi Miller" userId="c23833a07de80dd5" providerId="LiveId" clId="{9F70C182-E42C-4157-87CB-9883EECF30FF}" dt="2025-09-01T22:08:11.400" v="16" actId="478"/>
          <ac:cxnSpMkLst>
            <pc:docMk/>
            <pc:sldMk cId="2346901768" sldId="264"/>
            <ac:cxnSpMk id="22" creationId="{7FA753BA-6682-975A-0703-910AACFD1C1C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A3533-F69A-4959-910B-5CD96D787CE1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1967E-F1A3-497F-8BD5-54F1E1E8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0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Then, they tell me that they’ve stopped driving at night because the glare prevents them from seeing the road and pedestrians….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1967E-F1A3-497F-8BD5-54F1E1E8B6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9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D43FF-066B-2FFE-7D57-2AD4D5A39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64F171-4D16-3F4E-7D0F-22D634B3B4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83B1DA-A58D-0331-F9A1-989A452D93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Instead, they buy the car because the headlights help them see the world in front of them at night….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99CEA-7A20-F218-DB55-1D8537E643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1967E-F1A3-497F-8BD5-54F1E1E8B6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8CFC4-68C0-71FB-DEE1-CD2251100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9BF0A4-C74D-C6A0-12EF-F297E6FBCC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FD562A-467E-0BE1-26DD-66EA249BAC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Easily over 1 and 2 million candelas/m2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10743-DF5E-5F0F-8816-441A6FB139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1967E-F1A3-497F-8BD5-54F1E1E8B6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03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12058-FFBA-238D-FE47-5F5F20930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37C367-B678-360D-CE9D-ED19AB2E44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910AAE-1A44-1FD3-5903-492329F3C3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Easily over 1 and 2 million candelas/m2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49C18-034F-8B54-E064-676F12B347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1967E-F1A3-497F-8BD5-54F1E1E8B6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33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CCD7D-574C-805A-8A5C-E6F28E6B7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32D3B2-9E71-3F63-7C26-3B3966D4D8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A7C123-1817-46FC-1DFF-C094B350A1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Story of Scott in Tesla with 2” diameter smaller tires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8C88E-9A71-E22E-FF4A-E72CA11C64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1967E-F1A3-497F-8BD5-54F1E1E8B6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02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66F89-AE70-4B02-E4B6-B36545B17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A398C5-D887-5B4F-98BB-D074F7E3F1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54787-AC69-8133-53C2-F4FF74490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vehicles could have identical headlight distributions, but the taller one would be more glaring.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833A2-F4F8-9DAF-C171-EFAD8B10CD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1967E-F1A3-497F-8BD5-54F1E1E8B6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62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CAE16-281C-C594-EA95-6897B9AC3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B8CC96-DC7F-554E-AC9A-E4D92E456B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942703-8E9A-3785-832A-82CDBD8C0C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may be due to rods and cones having different spectral sensitivities.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9B82A-A34A-BB9A-90AA-C185FB9AA3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1967E-F1A3-497F-8BD5-54F1E1E8B6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16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990EA-9263-5585-70A3-2CC0D6C6C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B51B7E-72CD-A387-850F-ACB556D09E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5B0F1B-2DB2-E10E-6CC6-4F3C45BE7B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may be due to rods and cones having different spectral sensitivities.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CE29D-AB0E-F80E-82FE-A7077C3D73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1967E-F1A3-497F-8BD5-54F1E1E8B6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05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B4990-0018-01C1-F3E3-431054489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A89D95-6F4D-4F25-3744-9C9C15E8E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BD097-0FE7-FA59-7B98-2205FCD21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62B25-942A-4B4F-850D-6B51431CFB25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3CC90-D686-B3C0-65CF-98F12964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2D3C0-BBE7-3086-BF01-AC20C6835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C3BE-B43A-42A8-A59C-0C2AC022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8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CE7F5-40C7-81C7-47B7-6E9F7AA8D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7CB20B-0F8D-430F-CC2E-FE66D9B8D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BB495-4C54-A5F4-292F-EABDF1B92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62B25-942A-4B4F-850D-6B51431CFB25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88629-6F7B-A145-ADF3-1A4314D28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5852B-912F-D69E-90B9-1B5E1F8B6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C3BE-B43A-42A8-A59C-0C2AC022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ADFB2F-F619-0523-4708-3A059EA955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70D3F1-1CDD-5FC5-3C83-72624B63E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2C781-A5EE-4A27-8813-68D60E8BD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62B25-942A-4B4F-850D-6B51431CFB25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51E2E-5E9E-8BFD-E557-4DEDCF542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9B905-90C6-78F3-8777-9A7122DAA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C3BE-B43A-42A8-A59C-0C2AC022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8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2E823-6438-9897-A7F0-22C4D7C6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7FAC1-E2CE-FD05-5A7B-0F9514FB5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3F5D4-3711-1C0E-0277-A9EE9DF24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62B25-942A-4B4F-850D-6B51431CFB25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BC47B-E5DB-D18B-865F-40E52A7A5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F7812-7C4B-1A4E-C2F0-5274B4438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C3BE-B43A-42A8-A59C-0C2AC022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0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DDDDE-D2B7-322C-73C4-15113817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2609B-0D60-8657-5A57-88781311B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DB522-8948-6F8A-30B2-8CAB558AE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62B25-942A-4B4F-850D-6B51431CFB25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6F82F-CC18-D125-ABAB-2898D77DB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77771-B581-26D0-4B2E-640687274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C3BE-B43A-42A8-A59C-0C2AC022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5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2FF9-2E3D-AE10-6DBA-01FDA7301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365F6-08A6-D0E5-4267-CBAB54F04D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E760-3C66-BE70-8D95-804D16E6E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3563A-1760-3B1F-19D1-F08BB9F59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62B25-942A-4B4F-850D-6B51431CFB25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B5906-B3B5-58F8-9601-733AF0BE9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CE785-0473-929D-8E41-B14266756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C3BE-B43A-42A8-A59C-0C2AC022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71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1EBBB-54AE-1340-B624-EC30A56F5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CF658-DBA9-76BE-30CC-D1FD27BE7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2254C-47A4-7965-E3D9-74545D60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59518B-DB3B-E321-8DCC-8C3C8D734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25FA14-1967-F855-76D7-0CCAE349D6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64EF8D-ABF0-50D5-F666-04FC20A3A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62B25-942A-4B4F-850D-6B51431CFB25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DBAF29-0237-F488-0257-B93CE566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621FA0-EB55-CEFC-E8A6-8C1A82117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C3BE-B43A-42A8-A59C-0C2AC022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75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59D6A-DDA0-652F-0E85-F5C0905FA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986A3-A023-2D7D-B1F9-E38631EBF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62B25-942A-4B4F-850D-6B51431CFB25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3F7739-6728-23E1-E36D-4AF234FB4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B49EE-2208-5D54-B5DC-97FFEB77D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C3BE-B43A-42A8-A59C-0C2AC022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6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F397D2-E319-43D1-58D4-226CCF09A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62B25-942A-4B4F-850D-6B51431CFB25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2EC2C-5FFD-F0D2-7D84-BC56DFFF5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7E86D-71C6-61C4-649A-217F98F2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C3BE-B43A-42A8-A59C-0C2AC022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3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7688F-8BA2-9A4F-E154-C11645E56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1E8FB-9C10-611F-CF70-F7D15A657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A5A423-B099-A980-B77D-2B6184D1B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AAB09B-0358-3F7C-7C3F-CFAF42C64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62B25-942A-4B4F-850D-6B51431CFB25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CA901-FB35-704C-DAB0-F2A44DB67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76820-223E-177F-0D4F-17F2528B1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C3BE-B43A-42A8-A59C-0C2AC022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5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5C542-F208-7859-F319-32E022A8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8B60BC-5CA0-6054-2C7A-4D1559311B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6519D-31A7-731E-35AC-A9F0B97E5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029A3-39B4-952F-64DD-122976361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62B25-942A-4B4F-850D-6B51431CFB25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CA2AF-18A2-2A88-D813-F5F361A17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A5D2C-50D8-66FB-65C3-61EF034E4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C3BE-B43A-42A8-A59C-0C2AC022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059930-12B0-AF40-9FA4-536719E99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E634A-1699-99BA-9AA8-72DB48C09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0AA0F-BDD2-1EDC-371F-F4E949E45C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B62B25-942A-4B4F-850D-6B51431CFB25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5C13D-EDA6-AB79-86F3-069F4C627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652C6-65E1-DD7A-7C2F-DBF7B7B19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C8C3BE-B43A-42A8-A59C-0C2AC022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1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hyperlink" Target="https://www.freepik.com/author/tayyabarayyan121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hyperlink" Target="https://www.freepik.com/author/tayyabarayyan121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hyperlink" Target="https://www.freepik.com/author/tayyabarayyan12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naomi@NMLightingDesign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C03886-23AD-D714-E28C-D84588C1E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 with headlights on&#10;&#10;AI-generated content may be incorrect.">
            <a:extLst>
              <a:ext uri="{FF2B5EF4-FFF2-40B4-BE49-F238E27FC236}">
                <a16:creationId xmlns:a16="http://schemas.microsoft.com/office/drawing/2014/main" id="{8E9ABC49-F22D-1A22-2577-DD3478FFA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86" y="1019401"/>
            <a:ext cx="7646728" cy="5947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3FDD94-EEDF-DA79-BE7E-85FC4DAAA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3285" y="1321708"/>
            <a:ext cx="7151914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Headlight glare: </a:t>
            </a:r>
            <a:b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Myriads of Complaints. Are We Listening?</a:t>
            </a:r>
            <a:endParaRPr lang="en-US" sz="5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0B22BB-E1BB-0C42-ECF0-072E34523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71" y="4548313"/>
            <a:ext cx="6411686" cy="1655762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Naomi J Miller, FIES, FIALD</a:t>
            </a:r>
          </a:p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Retired Lighting Nerd</a:t>
            </a:r>
          </a:p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Emerita, Pacific Northwest National Laboratory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9B296F-8950-026E-10EF-700E1F3CE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82" y="133453"/>
            <a:ext cx="1247949" cy="8859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5B2B6A-B1D9-FA87-256B-5832664BAD0D}"/>
              </a:ext>
            </a:extLst>
          </p:cNvPr>
          <p:cNvSpPr txBox="1"/>
          <p:nvPr/>
        </p:nvSpPr>
        <p:spPr>
          <a:xfrm>
            <a:off x="2046514" y="253261"/>
            <a:ext cx="5388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Detroit Lighting Workshop – Glare Forum</a:t>
            </a:r>
          </a:p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September 8,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DE60C0-5A62-F861-B5C6-DBE60516E6F3}"/>
              </a:ext>
            </a:extLst>
          </p:cNvPr>
          <p:cNvSpPr txBox="1"/>
          <p:nvPr/>
        </p:nvSpPr>
        <p:spPr>
          <a:xfrm>
            <a:off x="10896603" y="6027003"/>
            <a:ext cx="1317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Image by </a:t>
            </a:r>
            <a:r>
              <a:rPr lang="en-US" sz="1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Macrovector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on </a:t>
            </a:r>
            <a:r>
              <a:rPr lang="en-US" sz="1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Freepik</a:t>
            </a:r>
            <a:endParaRPr lang="en-US" sz="1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764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hree orange cocktails">
            <a:extLst>
              <a:ext uri="{FF2B5EF4-FFF2-40B4-BE49-F238E27FC236}">
                <a16:creationId xmlns:a16="http://schemas.microsoft.com/office/drawing/2014/main" id="{62FE774B-81FB-3408-68E5-8455D4A78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9" r="18454"/>
          <a:stretch>
            <a:fillRect/>
          </a:stretch>
        </p:blipFill>
        <p:spPr>
          <a:xfrm>
            <a:off x="5486407" y="0"/>
            <a:ext cx="6705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EB557F-148C-EDB8-8743-CB66532FD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69" y="316820"/>
            <a:ext cx="5383537" cy="3427866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Cocktail party question:</a:t>
            </a:r>
            <a:b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 do YOU do??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92DCB4-C3BE-969F-8EE8-C2257807D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770" y="4331970"/>
            <a:ext cx="4737733" cy="2774269"/>
          </a:xfrm>
        </p:spPr>
        <p:txBody>
          <a:bodyPr>
            <a:normAutofit/>
          </a:bodyPr>
          <a:lstStyle/>
          <a:p>
            <a:r>
              <a:rPr lang="en-US" sz="4000" i="1" dirty="0">
                <a:solidFill>
                  <a:schemeClr val="accent2"/>
                </a:solidFill>
              </a:rPr>
              <a:t>Really??</a:t>
            </a:r>
          </a:p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Can you fix that awful glare from those bluish headlights?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88928F-CD35-D28F-D1C4-0B136CE77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5735637"/>
            <a:ext cx="1247949" cy="8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88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C1D24B-6DCF-AAB2-0DA9-6DA8F590C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uple of people in a car&#10;&#10;AI-generated content may be incorrect.">
            <a:extLst>
              <a:ext uri="{FF2B5EF4-FFF2-40B4-BE49-F238E27FC236}">
                <a16:creationId xmlns:a16="http://schemas.microsoft.com/office/drawing/2014/main" id="{85F3CC3D-31E9-F2E4-01F9-00CB41595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698934-3739-8CA6-47CA-6276E488E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" y="-162153"/>
            <a:ext cx="4737734" cy="3427866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#1 Reason headlights are so bad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AFF1D7-6D0F-39B3-94DA-680ED3A1A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1" y="3592288"/>
            <a:ext cx="4737733" cy="2774269"/>
          </a:xfrm>
        </p:spPr>
        <p:txBody>
          <a:bodyPr>
            <a:normAutofit fontScale="92500"/>
          </a:bodyPr>
          <a:lstStyle/>
          <a:p>
            <a:r>
              <a:rPr lang="en-US" sz="4000" i="1" dirty="0">
                <a:solidFill>
                  <a:schemeClr val="accent2"/>
                </a:solidFill>
              </a:rPr>
              <a:t>Because no one buys a car based on how </a:t>
            </a:r>
          </a:p>
          <a:p>
            <a:r>
              <a:rPr lang="en-US" sz="4000" i="1" dirty="0">
                <a:solidFill>
                  <a:schemeClr val="accent2"/>
                </a:solidFill>
              </a:rPr>
              <a:t>painful its headlights are for the oncoming driver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93C979-3331-2D2E-D060-6842B2B60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5735637"/>
            <a:ext cx="1247949" cy="8859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3FEC47-F936-3D88-978A-76B9353CF2B9}"/>
              </a:ext>
            </a:extLst>
          </p:cNvPr>
          <p:cNvSpPr txBox="1"/>
          <p:nvPr/>
        </p:nvSpPr>
        <p:spPr>
          <a:xfrm>
            <a:off x="6759842" y="6436920"/>
            <a:ext cx="4532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PV Productions from Freepik.com</a:t>
            </a:r>
          </a:p>
        </p:txBody>
      </p:sp>
    </p:spTree>
    <p:extLst>
      <p:ext uri="{BB962C8B-B14F-4D97-AF65-F5344CB8AC3E}">
        <p14:creationId xmlns:p14="http://schemas.microsoft.com/office/powerpoint/2010/main" val="3224197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22E6F7-4527-765B-8542-26DC8F8A3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headlights with lights on&#10;&#10;AI-generated content may be incorrect.">
            <a:extLst>
              <a:ext uri="{FF2B5EF4-FFF2-40B4-BE49-F238E27FC236}">
                <a16:creationId xmlns:a16="http://schemas.microsoft.com/office/drawing/2014/main" id="{183DB374-C942-FA91-F245-A2EF46440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7" b="3447"/>
          <a:stretch>
            <a:fillRect/>
          </a:stretch>
        </p:blipFill>
        <p:spPr>
          <a:xfrm>
            <a:off x="5116280" y="7808"/>
            <a:ext cx="6858000" cy="63851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DAB5F4-E231-6025-39ED-19D6A1C44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" y="-162153"/>
            <a:ext cx="4737734" cy="3035982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#2    Reasons headlights are often awful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A7F760-882B-0565-FB1D-A4BAB8F1B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1" y="3004458"/>
            <a:ext cx="4737733" cy="3853542"/>
          </a:xfrm>
        </p:spPr>
        <p:txBody>
          <a:bodyPr>
            <a:normAutofit fontScale="92500" lnSpcReduction="20000"/>
          </a:bodyPr>
          <a:lstStyle/>
          <a:p>
            <a:r>
              <a:rPr lang="en-US" sz="4000" i="1" dirty="0">
                <a:solidFill>
                  <a:schemeClr val="accent2"/>
                </a:solidFill>
              </a:rPr>
              <a:t>LEDs are small and BRIGHT. </a:t>
            </a:r>
            <a:r>
              <a:rPr lang="en-US" sz="4000" dirty="0">
                <a:solidFill>
                  <a:schemeClr val="accent2"/>
                </a:solidFill>
              </a:rPr>
              <a:t>When viewed from a distance, eye optics overlap the intensities, resulting in greater perceived intensity than illuminance at the eye would predict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7F95B2-A308-D91B-9A7D-7ADF5513D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5735637"/>
            <a:ext cx="1247949" cy="8859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07825E-6408-7DD4-CC0F-98C8752AA98A}"/>
              </a:ext>
            </a:extLst>
          </p:cNvPr>
          <p:cNvSpPr txBox="1"/>
          <p:nvPr/>
        </p:nvSpPr>
        <p:spPr>
          <a:xfrm>
            <a:off x="6759842" y="6436920"/>
            <a:ext cx="4532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Vectorpocket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from Freepik.com</a:t>
            </a:r>
          </a:p>
        </p:txBody>
      </p:sp>
    </p:spTree>
    <p:extLst>
      <p:ext uri="{BB962C8B-B14F-4D97-AF65-F5344CB8AC3E}">
        <p14:creationId xmlns:p14="http://schemas.microsoft.com/office/powerpoint/2010/main" val="723699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855BFC-5B97-3F42-6460-E7347EAB3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5EB0D7-E9DE-472D-D000-0763CBFDA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5735637"/>
            <a:ext cx="1247949" cy="88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81E389-94C9-4E42-BA0D-0E34CAC8F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868" y="669022"/>
            <a:ext cx="8982264" cy="50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05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136078-2B73-88D6-676B-42469AB50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BC42B-65A2-D483-FBF1-82F0D7B23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" y="-162153"/>
            <a:ext cx="4737734" cy="3035982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#3    Reasons headlights are often awful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44F3B-A091-5AF6-12A0-81B324161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1" y="3004458"/>
            <a:ext cx="4737733" cy="3853542"/>
          </a:xfrm>
        </p:spPr>
        <p:txBody>
          <a:bodyPr>
            <a:normAutofit/>
          </a:bodyPr>
          <a:lstStyle/>
          <a:p>
            <a:r>
              <a:rPr lang="en-US" sz="4000" i="1" dirty="0">
                <a:solidFill>
                  <a:schemeClr val="accent2"/>
                </a:solidFill>
              </a:rPr>
              <a:t>Sharp upper beam cutoff in taller vehicles means lower car drivers are in the MAX INTENSITY zone.</a:t>
            </a:r>
            <a:endParaRPr lang="en-US" sz="4000" dirty="0">
              <a:solidFill>
                <a:schemeClr val="accent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6CDC1E-F96C-68B9-9E83-454C05754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5735637"/>
            <a:ext cx="1247949" cy="8859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09409A-F105-DFAE-A916-0392F7EE09B1}"/>
              </a:ext>
            </a:extLst>
          </p:cNvPr>
          <p:cNvSpPr txBox="1"/>
          <p:nvPr/>
        </p:nvSpPr>
        <p:spPr>
          <a:xfrm>
            <a:off x="8692243" y="4554519"/>
            <a:ext cx="4267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ayyabarayyan121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from Freepik.com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6302C3-85E3-6C99-5321-F8C6E8A04F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0313" y1="17302" x2="20313" y2="173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68429" y="2167078"/>
            <a:ext cx="3120700" cy="23753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E9B49F-CBC0-8946-2A83-5F080BA21497}"/>
              </a:ext>
            </a:extLst>
          </p:cNvPr>
          <p:cNvSpPr txBox="1"/>
          <p:nvPr/>
        </p:nvSpPr>
        <p:spPr>
          <a:xfrm>
            <a:off x="4680856" y="4553352"/>
            <a:ext cx="75111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Image by rawpixel.com on </a:t>
            </a:r>
            <a:r>
              <a:rPr lang="en-US" sz="1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Freepik</a:t>
            </a:r>
            <a:endParaRPr lang="en-US" sz="1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" name="Picture 12" descr="A blue car with silver wheels&#10;&#10;AI-generated content may be incorrect.">
            <a:extLst>
              <a:ext uri="{FF2B5EF4-FFF2-40B4-BE49-F238E27FC236}">
                <a16:creationId xmlns:a16="http://schemas.microsoft.com/office/drawing/2014/main" id="{3DD217FF-F356-AA33-CF0F-C2C7394131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80939" y1="62384" x2="80939" y2="62384"/>
                        <a14:foregroundMark x1="26364" y1="64364" x2="26364" y2="64364"/>
                        <a14:backgroundMark x1="29667" y1="14545" x2="29667" y2="1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4026" y="2457904"/>
            <a:ext cx="3167138" cy="237535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03F7A7-EBC7-B779-154B-9F95BC66B2A5}"/>
              </a:ext>
            </a:extLst>
          </p:cNvPr>
          <p:cNvCxnSpPr/>
          <p:nvPr/>
        </p:nvCxnSpPr>
        <p:spPr>
          <a:xfrm>
            <a:off x="4680857" y="4191000"/>
            <a:ext cx="7235092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3DFED8-ED58-8DE0-DCC5-28C4FB8BA7F4}"/>
              </a:ext>
            </a:extLst>
          </p:cNvPr>
          <p:cNvCxnSpPr>
            <a:cxnSpLocks/>
          </p:cNvCxnSpPr>
          <p:nvPr/>
        </p:nvCxnSpPr>
        <p:spPr>
          <a:xfrm flipH="1">
            <a:off x="6096000" y="3429000"/>
            <a:ext cx="3200400" cy="0"/>
          </a:xfrm>
          <a:prstGeom prst="line">
            <a:avLst/>
          </a:prstGeom>
          <a:ln w="28575">
            <a:solidFill>
              <a:srgbClr val="CCE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A72BFF-3446-1B51-23CC-3D653CA38B88}"/>
              </a:ext>
            </a:extLst>
          </p:cNvPr>
          <p:cNvCxnSpPr>
            <a:cxnSpLocks/>
          </p:cNvCxnSpPr>
          <p:nvPr/>
        </p:nvCxnSpPr>
        <p:spPr>
          <a:xfrm flipH="1">
            <a:off x="8088086" y="3429000"/>
            <a:ext cx="1208314" cy="701284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E6BC40A-2178-B23D-5E7F-0D7829A4BE07}"/>
              </a:ext>
            </a:extLst>
          </p:cNvPr>
          <p:cNvCxnSpPr>
            <a:cxnSpLocks/>
          </p:cNvCxnSpPr>
          <p:nvPr/>
        </p:nvCxnSpPr>
        <p:spPr>
          <a:xfrm flipH="1">
            <a:off x="7260468" y="3437138"/>
            <a:ext cx="2014499" cy="479419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728D78-16A2-DF6C-DE7F-4685476D13EE}"/>
              </a:ext>
            </a:extLst>
          </p:cNvPr>
          <p:cNvCxnSpPr>
            <a:cxnSpLocks/>
          </p:cNvCxnSpPr>
          <p:nvPr/>
        </p:nvCxnSpPr>
        <p:spPr>
          <a:xfrm flipH="1">
            <a:off x="7562547" y="3410031"/>
            <a:ext cx="1712420" cy="72839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1A3B67-1ACB-88D3-B3B6-9F92355A319B}"/>
              </a:ext>
            </a:extLst>
          </p:cNvPr>
          <p:cNvCxnSpPr>
            <a:cxnSpLocks/>
          </p:cNvCxnSpPr>
          <p:nvPr/>
        </p:nvCxnSpPr>
        <p:spPr>
          <a:xfrm flipH="1">
            <a:off x="7043758" y="3439851"/>
            <a:ext cx="2168001" cy="171907"/>
          </a:xfrm>
          <a:prstGeom prst="line">
            <a:avLst/>
          </a:prstGeom>
          <a:ln w="19050">
            <a:solidFill>
              <a:srgbClr val="CCE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604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BB9B48-FDA5-343E-D527-DD9DB177B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F888-3F2C-5E93-FCC5-0E7FDA303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" y="-162153"/>
            <a:ext cx="4737734" cy="3035982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#4    Reasons headlights are often awful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70997E-168E-3CCF-CC69-1EE6A78AF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1" y="3004458"/>
            <a:ext cx="4737733" cy="3853542"/>
          </a:xfrm>
        </p:spPr>
        <p:txBody>
          <a:bodyPr>
            <a:normAutofit/>
          </a:bodyPr>
          <a:lstStyle/>
          <a:p>
            <a:r>
              <a:rPr lang="en-US" sz="4000" i="1" dirty="0">
                <a:solidFill>
                  <a:schemeClr val="accent2"/>
                </a:solidFill>
              </a:rPr>
              <a:t>Center of required light distribution is relative to the headlight, not the height above the roadway.</a:t>
            </a:r>
            <a:endParaRPr lang="en-US" sz="4000" dirty="0">
              <a:solidFill>
                <a:schemeClr val="accent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3FACCB-102A-F403-BEFF-3062467E5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5735637"/>
            <a:ext cx="1247949" cy="8859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7AF744-234F-220E-10CB-821B2373ACDA}"/>
              </a:ext>
            </a:extLst>
          </p:cNvPr>
          <p:cNvSpPr txBox="1"/>
          <p:nvPr/>
        </p:nvSpPr>
        <p:spPr>
          <a:xfrm>
            <a:off x="8692243" y="4554519"/>
            <a:ext cx="4267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ayyabarayyan121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from Freepik.com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02A902-6E94-5671-3E83-3881E0857A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0313" y1="17302" x2="20313" y2="173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68429" y="2167078"/>
            <a:ext cx="3120700" cy="23753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CAADE0-6BC0-2EF7-62E8-81DB8FE6CBB2}"/>
              </a:ext>
            </a:extLst>
          </p:cNvPr>
          <p:cNvSpPr txBox="1"/>
          <p:nvPr/>
        </p:nvSpPr>
        <p:spPr>
          <a:xfrm>
            <a:off x="4680856" y="4553352"/>
            <a:ext cx="75111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Image by rawpixel.com on </a:t>
            </a:r>
            <a:r>
              <a:rPr lang="en-US" sz="1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Freepik</a:t>
            </a:r>
            <a:endParaRPr lang="en-US" sz="1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" name="Picture 12" descr="A blue car with silver wheels&#10;&#10;AI-generated content may be incorrect.">
            <a:extLst>
              <a:ext uri="{FF2B5EF4-FFF2-40B4-BE49-F238E27FC236}">
                <a16:creationId xmlns:a16="http://schemas.microsoft.com/office/drawing/2014/main" id="{29C316D4-918E-E8A8-9123-D78BE24D68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80939" y1="62384" x2="80939" y2="62384"/>
                        <a14:foregroundMark x1="26364" y1="64364" x2="26364" y2="64364"/>
                        <a14:backgroundMark x1="29667" y1="14545" x2="29667" y2="1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4026" y="2457904"/>
            <a:ext cx="3167138" cy="237535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9580DA-4BA0-C83D-BF96-B56EEB52743E}"/>
              </a:ext>
            </a:extLst>
          </p:cNvPr>
          <p:cNvCxnSpPr/>
          <p:nvPr/>
        </p:nvCxnSpPr>
        <p:spPr>
          <a:xfrm>
            <a:off x="4680857" y="4191000"/>
            <a:ext cx="7235092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719720-1FA0-3C4D-89A5-CA720ADF83F3}"/>
              </a:ext>
            </a:extLst>
          </p:cNvPr>
          <p:cNvCxnSpPr>
            <a:cxnSpLocks/>
          </p:cNvCxnSpPr>
          <p:nvPr/>
        </p:nvCxnSpPr>
        <p:spPr>
          <a:xfrm flipH="1">
            <a:off x="8088086" y="3429000"/>
            <a:ext cx="1208314" cy="701284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D56492A-9C27-3404-F28F-2FA4EE8B28D0}"/>
              </a:ext>
            </a:extLst>
          </p:cNvPr>
          <p:cNvCxnSpPr>
            <a:cxnSpLocks/>
          </p:cNvCxnSpPr>
          <p:nvPr/>
        </p:nvCxnSpPr>
        <p:spPr>
          <a:xfrm flipH="1" flipV="1">
            <a:off x="7159454" y="3676848"/>
            <a:ext cx="1015717" cy="45343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ue car with silver wheels&#10;&#10;AI-generated content may be incorrect.">
            <a:extLst>
              <a:ext uri="{FF2B5EF4-FFF2-40B4-BE49-F238E27FC236}">
                <a16:creationId xmlns:a16="http://schemas.microsoft.com/office/drawing/2014/main" id="{2D355291-7EE5-6FD2-9787-97F85AFCBD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80939" y1="62384" x2="80939" y2="62384"/>
                        <a14:foregroundMark x1="26364" y1="64364" x2="26364" y2="64364"/>
                        <a14:backgroundMark x1="29667" y1="14545" x2="29667" y2="1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4026" y="2466042"/>
            <a:ext cx="3167138" cy="237535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B3E8F9-381C-CF17-62E1-A46B2FB86D89}"/>
              </a:ext>
            </a:extLst>
          </p:cNvPr>
          <p:cNvCxnSpPr>
            <a:cxnSpLocks/>
          </p:cNvCxnSpPr>
          <p:nvPr/>
        </p:nvCxnSpPr>
        <p:spPr>
          <a:xfrm flipH="1">
            <a:off x="7162800" y="3654858"/>
            <a:ext cx="2133600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B4EEA8-1369-1D29-AB1B-642A9D54B5A0}"/>
              </a:ext>
            </a:extLst>
          </p:cNvPr>
          <p:cNvCxnSpPr>
            <a:cxnSpLocks/>
          </p:cNvCxnSpPr>
          <p:nvPr/>
        </p:nvCxnSpPr>
        <p:spPr>
          <a:xfrm flipH="1">
            <a:off x="8088086" y="3437138"/>
            <a:ext cx="1208314" cy="701284"/>
          </a:xfrm>
          <a:prstGeom prst="line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09DFA7-2CD4-DE37-4232-8BF748CCA86F}"/>
              </a:ext>
            </a:extLst>
          </p:cNvPr>
          <p:cNvCxnSpPr>
            <a:cxnSpLocks/>
          </p:cNvCxnSpPr>
          <p:nvPr/>
        </p:nvCxnSpPr>
        <p:spPr>
          <a:xfrm flipH="1">
            <a:off x="6335486" y="3429000"/>
            <a:ext cx="2960914" cy="0"/>
          </a:xfrm>
          <a:prstGeom prst="line">
            <a:avLst/>
          </a:prstGeom>
          <a:ln w="28575">
            <a:solidFill>
              <a:srgbClr val="CCE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612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6B1143-5029-6A4A-7735-C2C3A9FAE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218F0-44A8-4D6E-C383-D4D4481AC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" y="-162153"/>
            <a:ext cx="4737734" cy="3035982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#5    Reasons headlights are often awful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196737-DC79-5EA5-038A-5857DA02E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1" y="3004458"/>
            <a:ext cx="4737733" cy="3853542"/>
          </a:xfrm>
        </p:spPr>
        <p:txBody>
          <a:bodyPr>
            <a:normAutofit/>
          </a:bodyPr>
          <a:lstStyle/>
          <a:p>
            <a:r>
              <a:rPr lang="en-US" sz="4000" i="1" dirty="0">
                <a:solidFill>
                  <a:schemeClr val="accent2"/>
                </a:solidFill>
              </a:rPr>
              <a:t>The blue-white light is most often perceived as being more glaring. </a:t>
            </a:r>
            <a:r>
              <a:rPr lang="en-US" sz="4000" dirty="0">
                <a:solidFill>
                  <a:schemeClr val="accent2"/>
                </a:solidFill>
              </a:rPr>
              <a:t>Might warmer CCT be a selling point?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56B931-3EE7-87E6-472C-BACE4767F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5735637"/>
            <a:ext cx="1247949" cy="8859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EA651B-7A5B-0CB9-F14F-07155140CACC}"/>
              </a:ext>
            </a:extLst>
          </p:cNvPr>
          <p:cNvSpPr txBox="1"/>
          <p:nvPr/>
        </p:nvSpPr>
        <p:spPr>
          <a:xfrm>
            <a:off x="8692243" y="4554519"/>
            <a:ext cx="4267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ayyabarayyan121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from Freepik.com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3A5AC1-6970-9E76-7D57-9D01ECBFD4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0313" y1="17302" x2="20313" y2="173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68429" y="2167078"/>
            <a:ext cx="3120700" cy="23753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15C810-EDDF-3A06-EF06-0087192CF980}"/>
              </a:ext>
            </a:extLst>
          </p:cNvPr>
          <p:cNvSpPr txBox="1"/>
          <p:nvPr/>
        </p:nvSpPr>
        <p:spPr>
          <a:xfrm>
            <a:off x="4680856" y="4553352"/>
            <a:ext cx="75111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Image by rawpixel.com on </a:t>
            </a:r>
            <a:r>
              <a:rPr lang="en-US" sz="1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Freepik</a:t>
            </a:r>
            <a:endParaRPr lang="en-US" sz="1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" name="Picture 12" descr="A blue car with silver wheels&#10;&#10;AI-generated content may be incorrect.">
            <a:extLst>
              <a:ext uri="{FF2B5EF4-FFF2-40B4-BE49-F238E27FC236}">
                <a16:creationId xmlns:a16="http://schemas.microsoft.com/office/drawing/2014/main" id="{CFDD957A-B2FC-0A99-BFBF-21C8D6DF76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80939" y1="62384" x2="80939" y2="62384"/>
                        <a14:foregroundMark x1="26364" y1="64364" x2="26364" y2="64364"/>
                        <a14:backgroundMark x1="29667" y1="14545" x2="29667" y2="1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4026" y="2457904"/>
            <a:ext cx="3167138" cy="237535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1E5F83-3147-15D8-E721-54B0BA939A6D}"/>
              </a:ext>
            </a:extLst>
          </p:cNvPr>
          <p:cNvCxnSpPr/>
          <p:nvPr/>
        </p:nvCxnSpPr>
        <p:spPr>
          <a:xfrm>
            <a:off x="4680857" y="4191000"/>
            <a:ext cx="7235092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B8EC46B-4D6E-8BCE-0C6C-803D4640359A}"/>
              </a:ext>
            </a:extLst>
          </p:cNvPr>
          <p:cNvCxnSpPr>
            <a:cxnSpLocks/>
          </p:cNvCxnSpPr>
          <p:nvPr/>
        </p:nvCxnSpPr>
        <p:spPr>
          <a:xfrm flipH="1">
            <a:off x="8088086" y="3429000"/>
            <a:ext cx="1208314" cy="701284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64CA9C9-7E5E-8498-A30A-6C6B62C2CA9E}"/>
              </a:ext>
            </a:extLst>
          </p:cNvPr>
          <p:cNvCxnSpPr>
            <a:cxnSpLocks/>
          </p:cNvCxnSpPr>
          <p:nvPr/>
        </p:nvCxnSpPr>
        <p:spPr>
          <a:xfrm flipH="1" flipV="1">
            <a:off x="7159454" y="3676848"/>
            <a:ext cx="1015717" cy="453436"/>
          </a:xfrm>
          <a:prstGeom prst="line">
            <a:avLst/>
          </a:prstGeom>
          <a:ln w="19050">
            <a:solidFill>
              <a:srgbClr val="FFFF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ue car with silver wheels&#10;&#10;AI-generated content may be incorrect.">
            <a:extLst>
              <a:ext uri="{FF2B5EF4-FFF2-40B4-BE49-F238E27FC236}">
                <a16:creationId xmlns:a16="http://schemas.microsoft.com/office/drawing/2014/main" id="{3E72FDC4-B7B5-1EFC-1CD1-24744BDFE1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80939" y1="62384" x2="80939" y2="62384"/>
                        <a14:foregroundMark x1="26364" y1="64364" x2="26364" y2="64364"/>
                        <a14:backgroundMark x1="29667" y1="14545" x2="29667" y2="1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4026" y="2466042"/>
            <a:ext cx="3167138" cy="237535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C4AEAF-298A-A6D8-194D-FB75EBC7FD82}"/>
              </a:ext>
            </a:extLst>
          </p:cNvPr>
          <p:cNvCxnSpPr>
            <a:cxnSpLocks/>
          </p:cNvCxnSpPr>
          <p:nvPr/>
        </p:nvCxnSpPr>
        <p:spPr>
          <a:xfrm flipH="1">
            <a:off x="7162800" y="3654858"/>
            <a:ext cx="2133600" cy="0"/>
          </a:xfrm>
          <a:prstGeom prst="line">
            <a:avLst/>
          </a:prstGeom>
          <a:ln w="28575">
            <a:solidFill>
              <a:srgbClr val="FFFF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A41288-0771-598E-6F7E-4F7722BA003E}"/>
              </a:ext>
            </a:extLst>
          </p:cNvPr>
          <p:cNvCxnSpPr>
            <a:cxnSpLocks/>
          </p:cNvCxnSpPr>
          <p:nvPr/>
        </p:nvCxnSpPr>
        <p:spPr>
          <a:xfrm flipH="1">
            <a:off x="8088086" y="3437138"/>
            <a:ext cx="1208314" cy="701284"/>
          </a:xfrm>
          <a:prstGeom prst="line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BAC2B06-EBF2-9074-32D0-3BE5B05B4482}"/>
              </a:ext>
            </a:extLst>
          </p:cNvPr>
          <p:cNvCxnSpPr>
            <a:cxnSpLocks/>
          </p:cNvCxnSpPr>
          <p:nvPr/>
        </p:nvCxnSpPr>
        <p:spPr>
          <a:xfrm flipH="1">
            <a:off x="6335486" y="3429000"/>
            <a:ext cx="2960914" cy="0"/>
          </a:xfrm>
          <a:prstGeom prst="line">
            <a:avLst/>
          </a:prstGeom>
          <a:ln w="28575">
            <a:solidFill>
              <a:srgbClr val="CCE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4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902B6D-957A-B7D2-1E6F-7D38CF233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4FE7472-3CCD-44F3-F410-A26DA39951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35" r="9906"/>
          <a:stretch>
            <a:fillRect/>
          </a:stretch>
        </p:blipFill>
        <p:spPr>
          <a:xfrm>
            <a:off x="4288977" y="-6643"/>
            <a:ext cx="790302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52A313-D018-8535-92A0-964DDAADE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02619"/>
            <a:ext cx="4617720" cy="549615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Summary: </a:t>
            </a:r>
            <a:b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en-US" sz="53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We need to LISTEN to the complaints. Modify the headlights and </a:t>
            </a:r>
            <a:r>
              <a:rPr lang="en-US" sz="5300">
                <a:solidFill>
                  <a:schemeClr val="accent2">
                    <a:lumMod val="20000"/>
                    <a:lumOff val="80000"/>
                  </a:schemeClr>
                </a:solidFill>
              </a:rPr>
              <a:t>the standards.</a:t>
            </a:r>
            <a:br>
              <a:rPr lang="en-US" sz="5300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br>
              <a:rPr lang="en-US" sz="5300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en-US" sz="27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Naomi Miller</a:t>
            </a:r>
            <a:br>
              <a:rPr lang="en-US" sz="2700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en-US" sz="2700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4"/>
              </a:rPr>
              <a:t>naomi@NMLightingDesign.com</a:t>
            </a:r>
            <a:br>
              <a:rPr lang="en-US" sz="2700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en-US" sz="27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Oberlin OH</a:t>
            </a:r>
            <a:endParaRPr lang="en-US" sz="53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03AD35-2C98-A3C9-F8AF-2FF575AD80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0" y="5735637"/>
            <a:ext cx="1247949" cy="8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01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DAA790F0FF3D468B65A0D96FC66D8A" ma:contentTypeVersion="14" ma:contentTypeDescription="Crée un document." ma:contentTypeScope="" ma:versionID="c3e798fbc14bf276b9cd07946330c005">
  <xsd:schema xmlns:xsd="http://www.w3.org/2001/XMLSchema" xmlns:xs="http://www.w3.org/2001/XMLSchema" xmlns:p="http://schemas.microsoft.com/office/2006/metadata/properties" xmlns:ns2="e9e4e106-cc31-4f6b-be6e-88372fa14d92" xmlns:ns3="d39c58cd-6b2a-4ee0-bfd7-4a46f12a1d10" targetNamespace="http://schemas.microsoft.com/office/2006/metadata/properties" ma:root="true" ma:fieldsID="bef1fb06e167a0f857861e974e00c4f6" ns2:_="" ns3:_="">
    <xsd:import namespace="e9e4e106-cc31-4f6b-be6e-88372fa14d92"/>
    <xsd:import namespace="d39c58cd-6b2a-4ee0-bfd7-4a46f12a1d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4e106-cc31-4f6b-be6e-88372fa14d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a049a7a7-2832-4e2e-89e1-055eea6c96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9c58cd-6b2a-4ee0-bfd7-4a46f12a1d1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ba0a097-38d1-4da2-9d50-d11499505c44}" ma:internalName="TaxCatchAll" ma:showField="CatchAllData" ma:web="d39c58cd-6b2a-4ee0-bfd7-4a46f12a1d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39c58cd-6b2a-4ee0-bfd7-4a46f12a1d10" xsi:nil="true"/>
    <lcf76f155ced4ddcb4097134ff3c332f xmlns="e9e4e106-cc31-4f6b-be6e-88372fa14d9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4B2F3E3-8A17-4FF7-894E-685616054E4A}"/>
</file>

<file path=customXml/itemProps2.xml><?xml version="1.0" encoding="utf-8"?>
<ds:datastoreItem xmlns:ds="http://schemas.openxmlformats.org/officeDocument/2006/customXml" ds:itemID="{9A1EA6AD-57D5-481B-A481-BA617D240479}"/>
</file>

<file path=customXml/itemProps3.xml><?xml version="1.0" encoding="utf-8"?>
<ds:datastoreItem xmlns:ds="http://schemas.openxmlformats.org/officeDocument/2006/customXml" ds:itemID="{B1844C38-FC4A-40F8-984F-C483371F0225}"/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406</Words>
  <Application>Microsoft Office PowerPoint</Application>
  <PresentationFormat>Widescreen</PresentationFormat>
  <Paragraphs>46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Headlight glare:  Myriads of Complaints. Are We Listening?</vt:lpstr>
      <vt:lpstr>Cocktail party question: What do YOU do??</vt:lpstr>
      <vt:lpstr>#1 Reason headlights are so bad</vt:lpstr>
      <vt:lpstr>#2    Reasons headlights are often awful</vt:lpstr>
      <vt:lpstr>PowerPoint Presentation</vt:lpstr>
      <vt:lpstr>#3    Reasons headlights are often awful</vt:lpstr>
      <vt:lpstr>#4    Reasons headlights are often awful</vt:lpstr>
      <vt:lpstr>#5    Reasons headlights are often awful</vt:lpstr>
      <vt:lpstr>Summary:  We need to LISTEN to the complaints. Modify the headlights and the standards.  Naomi Miller naomi@NMLightingDesign.com Oberlin OH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Naomi Miller</dc:creator>
  <cp:lastModifiedBy>Naomi Miller</cp:lastModifiedBy>
  <cp:revision>1</cp:revision>
  <dcterms:created xsi:type="dcterms:W3CDTF">2025-09-01T19:02:06Z</dcterms:created>
  <dcterms:modified xsi:type="dcterms:W3CDTF">2025-09-01T22:13:21Z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0x010100C4DAA790F0FF3D468B65A0D96FC66D8A</vt:lpwstr>
  </property>
</Properties>
</file>