
<file path=[Content_Types].xml><?xml version="1.0" encoding="utf-8"?>
<Types xmlns="http://schemas.openxmlformats.org/package/2006/content-types">
  <Default Extension="bmp" ContentType="image/bmp"/>
  <Default Extension="gif" ContentType="image/gif"/>
  <Default Extension="jpeg" ContentType="image/jpg"/>
  <Default Extension="mov" ContentType="application/movie"/>
  <Default Extension="pdf" ContentType="application/pdf"/>
  <Default Extension="png" ContentType="image/png"/>
  <Default Extension="rels" ContentType="application/vnd.openxmlformats-package.relationships+xml"/>
  <Default Extension="tif" ContentType="image/tif"/>
  <Default Extension="vml" ContentType="application/vnd.openxmlformats-officedocument.vmlDrawing"/>
  <Default Extension="xlsx" ContentType="application/vnd.openxmlformats-officedocument.spreadsheetml.sheet"/>
  <Default Extension="xml" ContentType="application/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1pPr>
    <a:lvl2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2pPr>
    <a:lvl3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3pPr>
    <a:lvl4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4pPr>
    <a:lvl5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5pPr>
    <a:lvl6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6pPr>
    <a:lvl7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7pPr>
    <a:lvl8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8pPr>
    <a:lvl9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3" Type="http://schemas.openxmlformats.org/officeDocument/2006/relationships/commentAuthors" Target="commentAuthors.xml"/><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customXml" Target="../customXml/item1.xml"/><Relationship Id="rId10" Type="http://schemas.openxmlformats.org/officeDocument/2006/relationships/slide" Target="slides/slide3.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2374900" y="2387600"/>
            <a:ext cx="19621500" cy="4876800"/>
          </a:xfrm>
          <a:prstGeom prst="rect">
            <a:avLst/>
          </a:prstGeom>
        </p:spPr>
        <p:txBody>
          <a:bodyPr anchor="b"/>
          <a:lstStyle>
            <a:lvl1pPr algn="ctr"/>
          </a:lstStyle>
          <a:p>
            <a:pPr/>
            <a:r>
              <a:t>Title Text</a:t>
            </a:r>
          </a:p>
        </p:txBody>
      </p:sp>
      <p:sp>
        <p:nvSpPr>
          <p:cNvPr id="12" name="Body Level One…"/>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Pyramids of Giza silhouetted against an orange sunset"/>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pPr/>
          </a:p>
        </p:txBody>
      </p:sp>
      <p:sp>
        <p:nvSpPr>
          <p:cNvPr id="102" name="Close-up of a pyramid in Giza"/>
          <p:cNvSpPr/>
          <p:nvPr>
            <p:ph type="pic" idx="22"/>
          </p:nvPr>
        </p:nvSpPr>
        <p:spPr>
          <a:xfrm>
            <a:off x="13111577" y="4381521"/>
            <a:ext cx="9977826" cy="15152734"/>
          </a:xfrm>
          <a:prstGeom prst="rect">
            <a:avLst/>
          </a:prstGeom>
          <a:ln w="9525">
            <a:round/>
          </a:ln>
        </p:spPr>
        <p:txBody>
          <a:bodyPr lIns="91439" tIns="45719" rIns="91439" bIns="45719" anchor="t">
            <a:noAutofit/>
          </a:bodyPr>
          <a:lstStyle/>
          <a:p>
            <a:pPr/>
          </a:p>
        </p:txBody>
      </p:sp>
      <p:sp>
        <p:nvSpPr>
          <p:cNvPr id="103" name="Sphinx in front of the pyramids of Giza with a clear blue sky in the background"/>
          <p:cNvSpPr/>
          <p:nvPr>
            <p:ph type="pic" idx="23"/>
          </p:nvPr>
        </p:nvSpPr>
        <p:spPr>
          <a:xfrm>
            <a:off x="-139700" y="-25400"/>
            <a:ext cx="17310482" cy="12984978"/>
          </a:xfrm>
          <a:prstGeom prst="rect">
            <a:avLst/>
          </a:prstGeom>
          <a:ln w="9525">
            <a:round/>
          </a:ln>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pPr/>
            <a:r>
              <a:t>“Type a quote here.”</a:t>
            </a:r>
          </a:p>
        </p:txBody>
      </p:sp>
      <p:sp>
        <p:nvSpPr>
          <p:cNvPr id="112"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Pyramids of Giza silhouetted against an orange sunset"/>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yramids of Giza silhouetted against an orange sunset"/>
          <p:cNvSpPr/>
          <p:nvPr>
            <p:ph type="pic" idx="21"/>
          </p:nvPr>
        </p:nvSpPr>
        <p:spPr>
          <a:xfrm>
            <a:off x="2273300" y="-3352800"/>
            <a:ext cx="19850100" cy="1294656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374900" y="9080500"/>
            <a:ext cx="19621500" cy="1905000"/>
          </a:xfrm>
          <a:prstGeom prst="rect">
            <a:avLst/>
          </a:prstGeom>
        </p:spPr>
        <p:txBody>
          <a:bodyPr anchor="b"/>
          <a:lstStyle>
            <a:lvl1pPr algn="ctr"/>
          </a:lstStyle>
          <a:p>
            <a:pPr/>
            <a:r>
              <a:t>Title Text</a:t>
            </a:r>
          </a:p>
        </p:txBody>
      </p:sp>
      <p:sp>
        <p:nvSpPr>
          <p:cNvPr id="22" name="Body Level One…"/>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2374900" y="5143500"/>
            <a:ext cx="19621500" cy="3429000"/>
          </a:xfrm>
          <a:prstGeom prst="rect">
            <a:avLst/>
          </a:prstGeom>
        </p:spPr>
        <p:txBody>
          <a:bodyPr/>
          <a:lstStyle>
            <a:lvl1pPr algn="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Pyramids of Giza silhouetted against an orange sunset"/>
          <p:cNvSpPr/>
          <p:nvPr>
            <p:ph type="pic" idx="21"/>
          </p:nvPr>
        </p:nvSpPr>
        <p:spPr>
          <a:xfrm>
            <a:off x="10998200" y="1930400"/>
            <a:ext cx="15167286" cy="1000760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816100" y="1943100"/>
            <a:ext cx="10502900" cy="5626100"/>
          </a:xfrm>
          <a:prstGeom prst="rect">
            <a:avLst/>
          </a:prstGeom>
        </p:spPr>
        <p:txBody>
          <a:bodyPr anchor="b"/>
          <a:lstStyle>
            <a:lvl1pPr algn="ctr">
              <a:defRPr sz="9400"/>
            </a:lvl1pPr>
          </a:lstStyle>
          <a:p>
            <a:pPr/>
            <a:r>
              <a:t>Title Text</a:t>
            </a:r>
          </a:p>
        </p:txBody>
      </p:sp>
      <p:sp>
        <p:nvSpPr>
          <p:cNvPr id="40" name="Body Level One…"/>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57" name="Body Level One…"/>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67"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76"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85"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lgn="ctr">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A Few Old Notes About Glare"/>
          <p:cNvSpPr txBox="1"/>
          <p:nvPr>
            <p:ph type="ctrTitle"/>
          </p:nvPr>
        </p:nvSpPr>
        <p:spPr>
          <a:prstGeom prst="rect">
            <a:avLst/>
          </a:prstGeom>
        </p:spPr>
        <p:txBody>
          <a:bodyPr/>
          <a:lstStyle/>
          <a:p>
            <a:pPr/>
            <a:r>
              <a:t>A Few Old Notes About Glare</a:t>
            </a:r>
          </a:p>
        </p:txBody>
      </p:sp>
      <p:sp>
        <p:nvSpPr>
          <p:cNvPr id="138" name="Daniel Stern, DVN"/>
          <p:cNvSpPr txBox="1"/>
          <p:nvPr>
            <p:ph type="subTitle" sz="quarter" idx="1"/>
          </p:nvPr>
        </p:nvSpPr>
        <p:spPr>
          <a:prstGeom prst="rect">
            <a:avLst/>
          </a:prstGeom>
        </p:spPr>
        <p:txBody>
          <a:bodyPr/>
          <a:lstStyle/>
          <a:p>
            <a:pPr/>
            <a:r>
              <a:t>Daniel Stern, DVN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Vivek Bhise et al · Ford (USA) · 1977"/>
          <p:cNvSpPr txBox="1"/>
          <p:nvPr>
            <p:ph type="title"/>
          </p:nvPr>
        </p:nvSpPr>
        <p:spPr>
          <a:xfrm>
            <a:off x="2374900" y="889000"/>
            <a:ext cx="19621500" cy="1022277"/>
          </a:xfrm>
          <a:prstGeom prst="rect">
            <a:avLst/>
          </a:prstGeom>
        </p:spPr>
        <p:txBody>
          <a:bodyPr/>
          <a:lstStyle>
            <a:lvl1pPr>
              <a:defRPr sz="7200">
                <a:latin typeface="Atkinson Hyperlegible Next Regular"/>
                <a:ea typeface="Atkinson Hyperlegible Next Regular"/>
                <a:cs typeface="Atkinson Hyperlegible Next Regular"/>
                <a:sym typeface="Atkinson Hyperlegible Next Regular"/>
              </a:defRPr>
            </a:lvl1pPr>
          </a:lstStyle>
          <a:p>
            <a:pPr/>
            <a:r>
              <a:t>Vivek Bhise et al · Ford (USA) · 1977</a:t>
            </a:r>
          </a:p>
        </p:txBody>
      </p:sp>
      <p:sp>
        <p:nvSpPr>
          <p:cNvPr id="141" name="&quot;Failure to consider discomfort glare (as opposed to disability glare) may lead to headlights that would be unacceptably bright to some large fraction of drivers.&quot;"/>
          <p:cNvSpPr txBox="1"/>
          <p:nvPr>
            <p:ph type="body" sz="quarter" idx="1"/>
          </p:nvPr>
        </p:nvSpPr>
        <p:spPr>
          <a:xfrm>
            <a:off x="8180614" y="2598144"/>
            <a:ext cx="5221339" cy="8191501"/>
          </a:xfrm>
          <a:prstGeom prst="rect">
            <a:avLst/>
          </a:prstGeom>
        </p:spPr>
        <p:txBody>
          <a:bodyPr anchor="t"/>
          <a:lstStyle/>
          <a:p>
            <a:pPr marL="0" indent="0" algn="r" defTabSz="734694">
              <a:spcBef>
                <a:spcPts val="3700"/>
              </a:spcBef>
              <a:buSzTx/>
              <a:buNone/>
              <a:defRPr sz="4628">
                <a:latin typeface="Atkinson Hyperlegible Next Regular"/>
                <a:ea typeface="Atkinson Hyperlegible Next Regular"/>
                <a:cs typeface="Atkinson Hyperlegible Next Regular"/>
                <a:sym typeface="Atkinson Hyperlegible Next Regular"/>
              </a:defRPr>
            </a:pPr>
            <a:r>
              <a:t>"</a:t>
            </a:r>
            <a:r>
              <a:rPr>
                <a:latin typeface="Atkinson Hyperlegible Next Bold"/>
                <a:ea typeface="Atkinson Hyperlegible Next Bold"/>
                <a:cs typeface="Atkinson Hyperlegible Next Bold"/>
                <a:sym typeface="Atkinson Hyperlegible Next Bold"/>
              </a:rPr>
              <a:t>Failure to consider discomfort glare</a:t>
            </a:r>
            <a:r>
              <a:t> (as opposed to disability glare) </a:t>
            </a:r>
            <a:r>
              <a:rPr>
                <a:latin typeface="Atkinson Hyperlegible Next Bold"/>
                <a:ea typeface="Atkinson Hyperlegible Next Bold"/>
                <a:cs typeface="Atkinson Hyperlegible Next Bold"/>
                <a:sym typeface="Atkinson Hyperlegible Next Bold"/>
              </a:rPr>
              <a:t>may lead to headlights that would be unacceptably bright to some large fraction of drivers.</a:t>
            </a:r>
            <a:r>
              <a:t>"</a:t>
            </a:r>
          </a:p>
        </p:txBody>
      </p:sp>
      <p:pic>
        <p:nvPicPr>
          <p:cNvPr id="142" name="Pages from (32) Bhise Modeling Vision with Headlights in a Systems Context at p2.jpg" descr="Pages from (32) Bhise Modeling Vision with Headlights in a Systems Context at p2.jpg"/>
          <p:cNvPicPr>
            <a:picLocks noChangeAspect="1"/>
          </p:cNvPicPr>
          <p:nvPr/>
        </p:nvPicPr>
        <p:blipFill>
          <a:blip r:embed="rId2">
            <a:extLst/>
          </a:blip>
          <a:stretch>
            <a:fillRect/>
          </a:stretch>
        </p:blipFill>
        <p:spPr>
          <a:xfrm>
            <a:off x="791640" y="2104341"/>
            <a:ext cx="7464808" cy="9827306"/>
          </a:xfrm>
          <a:prstGeom prst="rect">
            <a:avLst/>
          </a:prstGeom>
          <a:ln w="12700">
            <a:miter lim="400000"/>
          </a:ln>
        </p:spPr>
      </p:pic>
      <p:pic>
        <p:nvPicPr>
          <p:cNvPr id="143" name="Pages from (32) Bhise Modeling Vision with Headlights in a Systems Context at p2_Ajpg.jpg" descr="Pages from (32) Bhise Modeling Vision with Headlights in a Systems Context at p2_Ajpg.jpg"/>
          <p:cNvPicPr>
            <a:picLocks noChangeAspect="1"/>
          </p:cNvPicPr>
          <p:nvPr/>
        </p:nvPicPr>
        <p:blipFill>
          <a:blip r:embed="rId3">
            <a:extLst/>
          </a:blip>
          <a:stretch>
            <a:fillRect/>
          </a:stretch>
        </p:blipFill>
        <p:spPr>
          <a:xfrm>
            <a:off x="13669057" y="2935101"/>
            <a:ext cx="9774778" cy="751758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Michael Perel · NHTSA · 1985"/>
          <p:cNvSpPr txBox="1"/>
          <p:nvPr>
            <p:ph type="title"/>
          </p:nvPr>
        </p:nvSpPr>
        <p:spPr>
          <a:xfrm>
            <a:off x="2374900" y="889000"/>
            <a:ext cx="19621500" cy="1093971"/>
          </a:xfrm>
          <a:prstGeom prst="rect">
            <a:avLst/>
          </a:prstGeom>
        </p:spPr>
        <p:txBody>
          <a:bodyPr/>
          <a:lstStyle>
            <a:lvl1pPr>
              <a:defRPr sz="7200">
                <a:latin typeface="Atkinson Hyperlegible Next Regular"/>
                <a:ea typeface="Atkinson Hyperlegible Next Regular"/>
                <a:cs typeface="Atkinson Hyperlegible Next Regular"/>
                <a:sym typeface="Atkinson Hyperlegible Next Regular"/>
              </a:defRPr>
            </a:lvl1pPr>
          </a:lstStyle>
          <a:p>
            <a:pPr/>
            <a:r>
              <a:t>Michael Perel · NHTSA · 1985</a:t>
            </a:r>
          </a:p>
        </p:txBody>
      </p:sp>
      <p:sp>
        <p:nvSpPr>
          <p:cNvPr id="146" name="Double-click to edit"/>
          <p:cNvSpPr txBox="1"/>
          <p:nvPr>
            <p:ph type="body" idx="1"/>
          </p:nvPr>
        </p:nvSpPr>
        <p:spPr>
          <a:xfrm>
            <a:off x="2374900" y="2009028"/>
            <a:ext cx="19621500" cy="10309972"/>
          </a:xfrm>
          <a:prstGeom prst="rect">
            <a:avLst/>
          </a:prstGeom>
        </p:spPr>
        <p:txBody>
          <a:bodyPr anchor="t"/>
          <a:lstStyle/>
          <a:p>
            <a:pPr marL="0" indent="0">
              <a:buSzTx/>
              <a:buNone/>
              <a:defRPr>
                <a:latin typeface="Atkinson Hyperlegible Next Regular"/>
                <a:ea typeface="Atkinson Hyperlegible Next Regular"/>
                <a:cs typeface="Atkinson Hyperlegible Next Regular"/>
                <a:sym typeface="Atkinson Hyperlegible Next Regular"/>
              </a:defRPr>
            </a:pPr>
          </a:p>
        </p:txBody>
      </p:sp>
      <p:pic>
        <p:nvPicPr>
          <p:cNvPr id="147" name="Screenshot 2025-09-07 at 20.42.04.jpg" descr="Screenshot 2025-09-07 at 20.42.04.jpg"/>
          <p:cNvPicPr>
            <a:picLocks noChangeAspect="1"/>
          </p:cNvPicPr>
          <p:nvPr/>
        </p:nvPicPr>
        <p:blipFill>
          <a:blip r:embed="rId2">
            <a:extLst/>
          </a:blip>
          <a:stretch>
            <a:fillRect/>
          </a:stretch>
        </p:blipFill>
        <p:spPr>
          <a:xfrm>
            <a:off x="2485937" y="2078176"/>
            <a:ext cx="19165386" cy="637083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Michael Perel · NHTSA · 1985"/>
          <p:cNvSpPr txBox="1"/>
          <p:nvPr>
            <p:ph type="title"/>
          </p:nvPr>
        </p:nvSpPr>
        <p:spPr>
          <a:xfrm>
            <a:off x="2374900" y="889000"/>
            <a:ext cx="19621500" cy="1093971"/>
          </a:xfrm>
          <a:prstGeom prst="rect">
            <a:avLst/>
          </a:prstGeom>
        </p:spPr>
        <p:txBody>
          <a:bodyPr/>
          <a:lstStyle>
            <a:lvl1pPr>
              <a:defRPr sz="7200">
                <a:latin typeface="Atkinson Hyperlegible Next Regular"/>
                <a:ea typeface="Atkinson Hyperlegible Next Regular"/>
                <a:cs typeface="Atkinson Hyperlegible Next Regular"/>
                <a:sym typeface="Atkinson Hyperlegible Next Regular"/>
              </a:defRPr>
            </a:lvl1pPr>
          </a:lstStyle>
          <a:p>
            <a:pPr/>
            <a:r>
              <a:t>Michael Perel · NHTSA · 1985</a:t>
            </a:r>
          </a:p>
        </p:txBody>
      </p:sp>
      <p:sp>
        <p:nvSpPr>
          <p:cNvPr id="150" name="&quot;The 40K beam, because of its high intensity, has the worst discomfort (Figure 2). The figure also shows the strong influence of misaim on discomfort. The difference in performance between misaim and perfect aim conditions for the same beam can be as gre"/>
          <p:cNvSpPr txBox="1"/>
          <p:nvPr>
            <p:ph type="body" sz="half" idx="1"/>
          </p:nvPr>
        </p:nvSpPr>
        <p:spPr>
          <a:xfrm>
            <a:off x="1210977" y="2047582"/>
            <a:ext cx="10447506" cy="10233962"/>
          </a:xfrm>
          <a:prstGeom prst="rect">
            <a:avLst/>
          </a:prstGeom>
        </p:spPr>
        <p:txBody>
          <a:bodyPr anchor="t"/>
          <a:lstStyle>
            <a:lvl1pPr marL="0" indent="0" algn="r" defTabSz="784225">
              <a:spcBef>
                <a:spcPts val="3900"/>
              </a:spcBef>
              <a:buSzTx/>
              <a:buNone/>
              <a:defRPr sz="4940">
                <a:latin typeface="Atkinson Hyperlegible Next Regular"/>
                <a:ea typeface="Atkinson Hyperlegible Next Regular"/>
                <a:cs typeface="Atkinson Hyperlegible Next Regular"/>
                <a:sym typeface="Atkinson Hyperlegible Next Regular"/>
              </a:defRPr>
            </a:lvl1pPr>
          </a:lstStyle>
          <a:p>
            <a:pPr/>
            <a:r>
              <a:t>"The 40K beam, because of its high intensity, has the worst discomfort (Figure 2). The figure also shows the strong influence of misaim on discomfort. The difference in performance between misaim and perfect aim conditions for the same beam can be as great as the magnitude of the differences between beams. Since misaim is a fact of life for all headlamps. these results emphasize the importance of evaluating beam design under realistic misaim conditions."</a:t>
            </a:r>
          </a:p>
        </p:txBody>
      </p:sp>
      <p:pic>
        <p:nvPicPr>
          <p:cNvPr id="151" name="Screenshot 2025-09-07 at 20.42.44.jpg" descr="Screenshot 2025-09-07 at 20.42.44.jpg"/>
          <p:cNvPicPr>
            <a:picLocks noChangeAspect="1"/>
          </p:cNvPicPr>
          <p:nvPr/>
        </p:nvPicPr>
        <p:blipFill>
          <a:blip r:embed="rId2">
            <a:extLst/>
          </a:blip>
          <a:stretch>
            <a:fillRect/>
          </a:stretch>
        </p:blipFill>
        <p:spPr>
          <a:xfrm>
            <a:off x="11972403" y="2378250"/>
            <a:ext cx="11497073" cy="922161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Michael Perel · NHTSA · 1985"/>
          <p:cNvSpPr txBox="1"/>
          <p:nvPr>
            <p:ph type="title"/>
          </p:nvPr>
        </p:nvSpPr>
        <p:spPr>
          <a:xfrm>
            <a:off x="2374900" y="889000"/>
            <a:ext cx="19621500" cy="1093971"/>
          </a:xfrm>
          <a:prstGeom prst="rect">
            <a:avLst/>
          </a:prstGeom>
        </p:spPr>
        <p:txBody>
          <a:bodyPr/>
          <a:lstStyle>
            <a:lvl1pPr>
              <a:defRPr sz="7200">
                <a:latin typeface="Atkinson Hyperlegible Next Regular"/>
                <a:ea typeface="Atkinson Hyperlegible Next Regular"/>
                <a:cs typeface="Atkinson Hyperlegible Next Regular"/>
                <a:sym typeface="Atkinson Hyperlegible Next Regular"/>
              </a:defRPr>
            </a:lvl1pPr>
          </a:lstStyle>
          <a:p>
            <a:pPr/>
            <a:r>
              <a:t>Michael Perel · NHTSA · 1985</a:t>
            </a:r>
          </a:p>
        </p:txBody>
      </p:sp>
      <p:sp>
        <p:nvSpPr>
          <p:cNvPr id="154" name="&quot;The 40K beam (40,000 cd below H and ~0 cd above H) appears to be a good performer in pedestrian detection…&quot;"/>
          <p:cNvSpPr txBox="1"/>
          <p:nvPr>
            <p:ph type="body" sz="half" idx="1"/>
          </p:nvPr>
        </p:nvSpPr>
        <p:spPr>
          <a:xfrm>
            <a:off x="892599" y="2347232"/>
            <a:ext cx="10447507" cy="10233962"/>
          </a:xfrm>
          <a:prstGeom prst="rect">
            <a:avLst/>
          </a:prstGeom>
        </p:spPr>
        <p:txBody>
          <a:bodyPr anchor="t"/>
          <a:lstStyle>
            <a:lvl1pPr marL="0" indent="0" algn="r">
              <a:buSzTx/>
              <a:buNone/>
              <a:defRPr>
                <a:latin typeface="Atkinson Hyperlegible Next Regular"/>
                <a:ea typeface="Atkinson Hyperlegible Next Regular"/>
                <a:cs typeface="Atkinson Hyperlegible Next Regular"/>
                <a:sym typeface="Atkinson Hyperlegible Next Regular"/>
              </a:defRPr>
            </a:lvl1pPr>
          </a:lstStyle>
          <a:p>
            <a:pPr/>
            <a:r>
              <a:t>"The 40K beam (40,000 cd below H and ~0 cd above H) appears to be a good performer in pedestrian detection…"</a:t>
            </a:r>
          </a:p>
        </p:txBody>
      </p:sp>
      <p:pic>
        <p:nvPicPr>
          <p:cNvPr id="155" name="Screenshot 2025-09-07 at 20.43.47.jpg" descr="Screenshot 2025-09-07 at 20.43.47.jpg"/>
          <p:cNvPicPr>
            <a:picLocks noChangeAspect="1"/>
          </p:cNvPicPr>
          <p:nvPr/>
        </p:nvPicPr>
        <p:blipFill>
          <a:blip r:embed="rId2">
            <a:extLst/>
          </a:blip>
          <a:stretch>
            <a:fillRect/>
          </a:stretch>
        </p:blipFill>
        <p:spPr>
          <a:xfrm>
            <a:off x="11546026" y="2408464"/>
            <a:ext cx="11518818" cy="928936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Michael Perel · NHTSA · 1985"/>
          <p:cNvSpPr txBox="1"/>
          <p:nvPr>
            <p:ph type="title"/>
          </p:nvPr>
        </p:nvSpPr>
        <p:spPr>
          <a:xfrm>
            <a:off x="2374900" y="889000"/>
            <a:ext cx="19621500" cy="1093971"/>
          </a:xfrm>
          <a:prstGeom prst="rect">
            <a:avLst/>
          </a:prstGeom>
        </p:spPr>
        <p:txBody>
          <a:bodyPr/>
          <a:lstStyle>
            <a:lvl1pPr>
              <a:defRPr sz="7200">
                <a:latin typeface="Atkinson Hyperlegible Next Regular"/>
                <a:ea typeface="Atkinson Hyperlegible Next Regular"/>
                <a:cs typeface="Atkinson Hyperlegible Next Regular"/>
                <a:sym typeface="Atkinson Hyperlegible Next Regular"/>
              </a:defRPr>
            </a:lvl1pPr>
          </a:lstStyle>
          <a:p>
            <a:pPr/>
            <a:r>
              <a:t>Michael Perel · NHTSA · 1985</a:t>
            </a:r>
          </a:p>
        </p:txBody>
      </p:sp>
      <p:sp>
        <p:nvSpPr>
          <p:cNvPr id="158" name="&quot;…however, the discomfort glare of this lamp is high. Discomfort glare is weighted considerably less than pedestrian detection in the calculation of the figure of merit, [but] when the various performance measures are combined over the entire simulated t"/>
          <p:cNvSpPr txBox="1"/>
          <p:nvPr>
            <p:ph type="body" sz="half" idx="1"/>
          </p:nvPr>
        </p:nvSpPr>
        <p:spPr>
          <a:xfrm>
            <a:off x="873871" y="2253591"/>
            <a:ext cx="11822998" cy="10233962"/>
          </a:xfrm>
          <a:prstGeom prst="rect">
            <a:avLst/>
          </a:prstGeom>
        </p:spPr>
        <p:txBody>
          <a:bodyPr anchor="t"/>
          <a:lstStyle/>
          <a:p>
            <a:pPr marL="0" indent="0" algn="r" defTabSz="470534">
              <a:spcBef>
                <a:spcPts val="2300"/>
              </a:spcBef>
              <a:buSzTx/>
              <a:buNone/>
              <a:defRPr sz="4560">
                <a:latin typeface="Atkinson Hyperlegible Next Regular"/>
                <a:ea typeface="Atkinson Hyperlegible Next Regular"/>
                <a:cs typeface="Atkinson Hyperlegible Next Regular"/>
                <a:sym typeface="Atkinson Hyperlegible Next Regular"/>
              </a:defRPr>
            </a:pPr>
            <a:r>
              <a:t>"…however, the discomfort glare of this lamp is high. Discomfort glare is weighted considerably less than pedestrian detection in the calculation of the figure of merit, [but] when the various performance measures are combined over the entire simulated test route to compute the figure of merit (Figure 4), the performance of the 40K lamp is not greatly different from the other beams. Misam results in further reduction in the 40K lamp's FOM.</a:t>
            </a:r>
          </a:p>
          <a:p>
            <a:pPr marL="0" indent="0" algn="r" defTabSz="470534">
              <a:spcBef>
                <a:spcPts val="2300"/>
              </a:spcBef>
              <a:buSzTx/>
              <a:buNone/>
              <a:defRPr sz="4560">
                <a:latin typeface="Atkinson Hyperlegible Next Regular"/>
                <a:ea typeface="Atkinson Hyperlegible Next Regular"/>
                <a:cs typeface="Atkinson Hyperlegible Next Regular"/>
                <a:sym typeface="Atkinson Hyperlegible Next Regular"/>
              </a:defRPr>
            </a:pPr>
          </a:p>
          <a:p>
            <a:pPr marL="0" indent="0" defTabSz="470534">
              <a:spcBef>
                <a:spcPts val="2300"/>
              </a:spcBef>
              <a:buSzTx/>
              <a:buNone/>
              <a:defRPr sz="4560">
                <a:latin typeface="Atkinson Hyperlegible Next Regular"/>
                <a:ea typeface="Atkinson Hyperlegible Next Regular"/>
                <a:cs typeface="Atkinson Hyperlegible Next Regular"/>
                <a:sym typeface="Atkinson Hyperlegible Next Regular"/>
              </a:defRPr>
            </a:pPr>
          </a:p>
        </p:txBody>
      </p:sp>
      <p:pic>
        <p:nvPicPr>
          <p:cNvPr id="159" name="Screenshot 2025-09-07 at 20.44.23.jpg" descr="Screenshot 2025-09-07 at 20.44.23.jpg"/>
          <p:cNvPicPr>
            <a:picLocks noChangeAspect="1"/>
          </p:cNvPicPr>
          <p:nvPr/>
        </p:nvPicPr>
        <p:blipFill>
          <a:blip r:embed="rId2">
            <a:extLst/>
          </a:blip>
          <a:stretch>
            <a:fillRect/>
          </a:stretch>
        </p:blipFill>
        <p:spPr>
          <a:xfrm>
            <a:off x="13057955" y="2170939"/>
            <a:ext cx="10174173" cy="835581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Vivek Bhise et al · Ford (USA) · 1977"/>
          <p:cNvSpPr txBox="1"/>
          <p:nvPr>
            <p:ph type="title"/>
          </p:nvPr>
        </p:nvSpPr>
        <p:spPr>
          <a:xfrm>
            <a:off x="2374900" y="889000"/>
            <a:ext cx="19621500" cy="1022277"/>
          </a:xfrm>
          <a:prstGeom prst="rect">
            <a:avLst/>
          </a:prstGeom>
        </p:spPr>
        <p:txBody>
          <a:bodyPr/>
          <a:lstStyle>
            <a:lvl1pPr>
              <a:defRPr sz="7200">
                <a:latin typeface="Atkinson Hyperlegible Next Regular"/>
                <a:ea typeface="Atkinson Hyperlegible Next Regular"/>
                <a:cs typeface="Atkinson Hyperlegible Next Regular"/>
                <a:sym typeface="Atkinson Hyperlegible Next Regular"/>
              </a:defRPr>
            </a:lvl1pPr>
          </a:lstStyle>
          <a:p>
            <a:pPr/>
            <a:r>
              <a:t>Vivek Bhise et al · Ford (USA) · 1977</a:t>
            </a:r>
          </a:p>
        </p:txBody>
      </p:sp>
      <p:sp>
        <p:nvSpPr>
          <p:cNvPr id="162" name="&quot;Failure to consider discomfort glare may lead to headlights that would be unacceptably bright to some large fraction of drivers.&quot;"/>
          <p:cNvSpPr txBox="1"/>
          <p:nvPr>
            <p:ph type="body" sz="quarter" idx="1"/>
          </p:nvPr>
        </p:nvSpPr>
        <p:spPr>
          <a:xfrm>
            <a:off x="2952691" y="2598144"/>
            <a:ext cx="17422338" cy="2772786"/>
          </a:xfrm>
          <a:prstGeom prst="rect">
            <a:avLst/>
          </a:prstGeom>
        </p:spPr>
        <p:txBody>
          <a:bodyPr anchor="t"/>
          <a:lstStyle>
            <a:lvl1pPr marL="0" indent="0" algn="ctr">
              <a:buSzTx/>
              <a:buNone/>
              <a:defRPr sz="6000">
                <a:latin typeface="Atkinson Hyperlegible Next Bold"/>
                <a:ea typeface="Atkinson Hyperlegible Next Bold"/>
                <a:cs typeface="Atkinson Hyperlegible Next Bold"/>
                <a:sym typeface="Atkinson Hyperlegible Next Bold"/>
              </a:defRPr>
            </a:lvl1pPr>
          </a:lstStyle>
          <a:p>
            <a:pPr/>
            <a:r>
              <a:t>"Failure to consider discomfort glare may lead to headlights that would be unacceptably bright to some large fraction of drivers."</a:t>
            </a:r>
          </a:p>
        </p:txBody>
      </p:sp>
      <p:sp>
        <p:nvSpPr>
          <p:cNvPr id="163" name="Michael Perel · NHTSA · 1985"/>
          <p:cNvSpPr txBox="1"/>
          <p:nvPr/>
        </p:nvSpPr>
        <p:spPr>
          <a:xfrm>
            <a:off x="4221973" y="5835547"/>
            <a:ext cx="15192246" cy="972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0"/>
              </a:spcBef>
              <a:defRPr sz="7200">
                <a:latin typeface="Atkinson Hyperlegible Next Regular"/>
                <a:ea typeface="Atkinson Hyperlegible Next Regular"/>
                <a:cs typeface="Atkinson Hyperlegible Next Regular"/>
                <a:sym typeface="Atkinson Hyperlegible Next Regular"/>
              </a:defRPr>
            </a:lvl1pPr>
          </a:lstStyle>
          <a:p>
            <a:pPr/>
            <a:r>
              <a:t>Michael Perel · NHTSA · 1985</a:t>
            </a:r>
          </a:p>
        </p:txBody>
      </p:sp>
      <p:sp>
        <p:nvSpPr>
          <p:cNvPr id="164" name="Line"/>
          <p:cNvSpPr/>
          <p:nvPr/>
        </p:nvSpPr>
        <p:spPr>
          <a:xfrm>
            <a:off x="2337537" y="5564004"/>
            <a:ext cx="18961119" cy="1"/>
          </a:xfrm>
          <a:prstGeom prst="line">
            <a:avLst/>
          </a:prstGeom>
          <a:ln w="38100">
            <a:solidFill>
              <a:srgbClr val="3E231A"/>
            </a:solidFill>
            <a:miter lim="400000"/>
          </a:ln>
        </p:spPr>
        <p:txBody>
          <a:bodyPr lIns="50800" tIns="50800" rIns="50800" bIns="50800" anchor="ctr"/>
          <a:lstStyle/>
          <a:p>
            <a:pPr algn="ctr">
              <a:spcBef>
                <a:spcPts val="0"/>
              </a:spcBef>
              <a:defRPr sz="4200"/>
            </a:pPr>
          </a:p>
        </p:txBody>
      </p:sp>
      <p:sp>
        <p:nvSpPr>
          <p:cNvPr id="165" name="&quot;The inverse-square law and log response of the eye mean a large intensity is needed to gain even a small increase in detection distance. Some critical target locations coincide with oncoming drivers' eyes, further increasing the difficulty of satisfying"/>
          <p:cNvSpPr txBox="1"/>
          <p:nvPr/>
        </p:nvSpPr>
        <p:spPr>
          <a:xfrm>
            <a:off x="1791101" y="7505359"/>
            <a:ext cx="19745518"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6000">
                <a:latin typeface="Atkinson Hyperlegible Next Bold"/>
                <a:ea typeface="Atkinson Hyperlegible Next Bold"/>
                <a:cs typeface="Atkinson Hyperlegible Next Bold"/>
                <a:sym typeface="Atkinson Hyperlegible Next Bold"/>
              </a:defRPr>
            </a:lvl1pPr>
          </a:lstStyle>
          <a:p>
            <a:pPr/>
            <a:r>
              <a:t>"The inverse-square law and log response of the eye mean a large intensity is needed to gain even a small increase in detection distance. Some critical target locations coincide with oncoming drivers' eyes, further increasing the difficulty of satisfying all criteria."</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DAA790F0FF3D468B65A0D96FC66D8A" ma:contentTypeVersion="14" ma:contentTypeDescription="Crée un document." ma:contentTypeScope="" ma:versionID="c3e798fbc14bf276b9cd07946330c005">
  <xsd:schema xmlns:xsd="http://www.w3.org/2001/XMLSchema" xmlns:xs="http://www.w3.org/2001/XMLSchema" xmlns:p="http://schemas.microsoft.com/office/2006/metadata/properties" xmlns:ns2="e9e4e106-cc31-4f6b-be6e-88372fa14d92" xmlns:ns3="d39c58cd-6b2a-4ee0-bfd7-4a46f12a1d10" targetNamespace="http://schemas.microsoft.com/office/2006/metadata/properties" ma:root="true" ma:fieldsID="bef1fb06e167a0f857861e974e00c4f6" ns2:_="" ns3:_="">
    <xsd:import namespace="e9e4e106-cc31-4f6b-be6e-88372fa14d92"/>
    <xsd:import namespace="d39c58cd-6b2a-4ee0-bfd7-4a46f12a1d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4e106-cc31-4f6b-be6e-88372fa14d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a049a7a7-2832-4e2e-89e1-055eea6c96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9c58cd-6b2a-4ee0-bfd7-4a46f12a1d1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ba0a097-38d1-4da2-9d50-d11499505c44}" ma:internalName="TaxCatchAll" ma:showField="CatchAllData" ma:web="d39c58cd-6b2a-4ee0-bfd7-4a46f12a1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39c58cd-6b2a-4ee0-bfd7-4a46f12a1d10" xsi:nil="true"/>
    <lcf76f155ced4ddcb4097134ff3c332f xmlns="e9e4e106-cc31-4f6b-be6e-88372fa14d9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B327A7-17B2-4820-B610-C071D11437EA}"/>
</file>

<file path=customXml/itemProps2.xml><?xml version="1.0" encoding="utf-8"?>
<ds:datastoreItem xmlns:ds="http://schemas.openxmlformats.org/officeDocument/2006/customXml" ds:itemID="{55E539AF-0D09-4CBF-96EE-181474C74E83}"/>
</file>

<file path=customXml/itemProps3.xml><?xml version="1.0" encoding="utf-8"?>
<ds:datastoreItem xmlns:ds="http://schemas.openxmlformats.org/officeDocument/2006/customXml" ds:itemID="{63A1BF25-C4AE-4B61-8D65-089B5647864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0x010100C4DAA790F0FF3D468B65A0D96FC66D8A</vt:lpwstr>
  </property>
</Properties>
</file>